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oppins"/>
      <p:regular r:id="rId19"/>
      <p:bold r:id="rId20"/>
      <p:italic r:id="rId21"/>
      <p:boldItalic r:id="rId22"/>
    </p:embeddedFont>
    <p:embeddedFont>
      <p:font typeface="Montserrat Light"/>
      <p:regular r:id="rId23"/>
      <p:bold r:id="rId24"/>
      <p:italic r:id="rId25"/>
      <p:boldItalic r:id="rId26"/>
    </p:embeddedFont>
    <p:embeddedFont>
      <p:font typeface="Poppins ExtraBold"/>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22" Type="http://schemas.openxmlformats.org/officeDocument/2006/relationships/font" Target="fonts/Poppins-boldItalic.fntdata"/><Relationship Id="rId21" Type="http://schemas.openxmlformats.org/officeDocument/2006/relationships/font" Target="fonts/Poppins-italic.fntdata"/><Relationship Id="rId24" Type="http://schemas.openxmlformats.org/officeDocument/2006/relationships/font" Target="fonts/MontserratLight-bold.fntdata"/><Relationship Id="rId23" Type="http://schemas.openxmlformats.org/officeDocument/2006/relationships/font" Target="fonts/Montserrat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boldItalic.fntdata"/><Relationship Id="rId25" Type="http://schemas.openxmlformats.org/officeDocument/2006/relationships/font" Target="fonts/MontserratLight-italic.fntdata"/><Relationship Id="rId28" Type="http://schemas.openxmlformats.org/officeDocument/2006/relationships/font" Target="fonts/PoppinsExtraBold-boldItalic.fntdata"/><Relationship Id="rId27" Type="http://schemas.openxmlformats.org/officeDocument/2006/relationships/font" Target="fonts/Poppins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oppins-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d6b61e5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d6b61e5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d6b61e58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d6b61e58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d6b61e58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d6b61e58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d6b61e58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d6b61e58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d6b61e581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d6b61e58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d6b61e5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d6b61e5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d6b61e58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d6b61e58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d6b61e58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d6b61e58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d6b61e58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d6b61e58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d6b61e58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d6b61e58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d6b61e58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d6b61e58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d6b61e58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d6b61e58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d6b61e58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d6b61e58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0"/>
            <a:ext cx="2985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EDUWORK</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Free Class Web Programming</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43" name="Google Shape;143;p23"/>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LOOPING</a:t>
            </a:r>
            <a:endParaRPr sz="4200">
              <a:solidFill>
                <a:srgbClr val="FFFFFF"/>
              </a:solidFill>
              <a:latin typeface="Poppins ExtraBold"/>
              <a:ea typeface="Poppins ExtraBold"/>
              <a:cs typeface="Poppins ExtraBold"/>
              <a:sym typeface="Poppins ExtraBold"/>
            </a:endParaRPr>
          </a:p>
        </p:txBody>
      </p:sp>
      <p:sp>
        <p:nvSpPr>
          <p:cNvPr id="146" name="Google Shape;146;p23"/>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47" name="Google Shape;147;p23"/>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48" name="Google Shape;148;p23"/>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54" name="Google Shape;154;p2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TUGAS LOOPING</a:t>
            </a:r>
            <a:endParaRPr sz="4200">
              <a:solidFill>
                <a:srgbClr val="FFFFFF"/>
              </a:solidFill>
              <a:latin typeface="Poppins ExtraBold"/>
              <a:ea typeface="Poppins ExtraBold"/>
              <a:cs typeface="Poppins ExtraBold"/>
              <a:sym typeface="Poppins ExtraBold"/>
            </a:endParaRPr>
          </a:p>
        </p:txBody>
      </p:sp>
      <p:sp>
        <p:nvSpPr>
          <p:cNvPr id="157" name="Google Shape;157;p2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58" name="Google Shape;158;p2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59" name="Google Shape;159;p2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65" name="Google Shape;165;p2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66" name="Google Shape;166;p25"/>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lt1"/>
                </a:solidFill>
                <a:latin typeface="Poppins ExtraBold"/>
                <a:ea typeface="Poppins ExtraBold"/>
                <a:cs typeface="Poppins ExtraBold"/>
                <a:sym typeface="Poppins ExtraBold"/>
              </a:rPr>
              <a:t>Looping For</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167" name="Google Shape;167;p25"/>
          <p:cNvPicPr preferRelativeResize="0"/>
          <p:nvPr/>
        </p:nvPicPr>
        <p:blipFill>
          <a:blip r:embed="rId5">
            <a:alphaModFix/>
          </a:blip>
          <a:stretch>
            <a:fillRect/>
          </a:stretch>
        </p:blipFill>
        <p:spPr>
          <a:xfrm>
            <a:off x="2087800" y="1577750"/>
            <a:ext cx="4496724" cy="594135"/>
          </a:xfrm>
          <a:prstGeom prst="rect">
            <a:avLst/>
          </a:prstGeom>
          <a:noFill/>
          <a:ln>
            <a:noFill/>
          </a:ln>
        </p:spPr>
      </p:pic>
      <p:pic>
        <p:nvPicPr>
          <p:cNvPr id="168" name="Google Shape;168;p25"/>
          <p:cNvPicPr preferRelativeResize="0"/>
          <p:nvPr/>
        </p:nvPicPr>
        <p:blipFill>
          <a:blip r:embed="rId6">
            <a:alphaModFix/>
          </a:blip>
          <a:stretch>
            <a:fillRect/>
          </a:stretch>
        </p:blipFill>
        <p:spPr>
          <a:xfrm>
            <a:off x="2601726" y="2424335"/>
            <a:ext cx="3384711" cy="23194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6"/>
          <p:cNvSpPr txBox="1"/>
          <p:nvPr/>
        </p:nvSpPr>
        <p:spPr>
          <a:xfrm>
            <a:off x="315550" y="539050"/>
            <a:ext cx="8551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Tugas</a:t>
            </a:r>
            <a:endParaRPr sz="3200">
              <a:solidFill>
                <a:schemeClr val="dk1"/>
              </a:solidFill>
              <a:latin typeface="Poppins ExtraBold"/>
              <a:ea typeface="Poppins ExtraBold"/>
              <a:cs typeface="Poppins ExtraBold"/>
              <a:sym typeface="Poppins ExtraBold"/>
            </a:endParaRPr>
          </a:p>
        </p:txBody>
      </p:sp>
      <p:sp>
        <p:nvSpPr>
          <p:cNvPr id="174" name="Google Shape;174;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75" name="Google Shape;175;p2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76" name="Google Shape;176;p26"/>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Explore macam macam looping lainnya</a:t>
            </a:r>
            <a:endParaRPr sz="1200">
              <a:solidFill>
                <a:srgbClr val="161616"/>
              </a:solidFill>
              <a:latin typeface="Poppins"/>
              <a:ea typeface="Poppins"/>
              <a:cs typeface="Poppins"/>
              <a:sym typeface="Poppins"/>
            </a:endParaRPr>
          </a:p>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Buatlah macam macam looping</a:t>
            </a:r>
            <a:endParaRPr sz="1200">
              <a:solidFill>
                <a:srgbClr val="161616"/>
              </a:solidFill>
              <a:latin typeface="Poppins"/>
              <a:ea typeface="Poppins"/>
              <a:cs typeface="Poppins"/>
              <a:sym typeface="Poppins"/>
            </a:endParaRPr>
          </a:p>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Beri nama file </a:t>
            </a:r>
            <a:r>
              <a:rPr b="1" lang="en" sz="1200">
                <a:solidFill>
                  <a:srgbClr val="161616"/>
                </a:solidFill>
                <a:latin typeface="Poppins"/>
                <a:ea typeface="Poppins"/>
                <a:cs typeface="Poppins"/>
                <a:sym typeface="Poppins"/>
              </a:rPr>
              <a:t>tugas_looping_javascript</a:t>
            </a:r>
            <a:r>
              <a:rPr lang="en" sz="1200">
                <a:solidFill>
                  <a:srgbClr val="161616"/>
                </a:solidFill>
                <a:latin typeface="Poppins"/>
                <a:ea typeface="Poppins"/>
                <a:cs typeface="Poppins"/>
                <a:sym typeface="Poppins"/>
              </a:rPr>
              <a:t>.</a:t>
            </a:r>
            <a:r>
              <a:rPr b="1" lang="en" sz="1200">
                <a:solidFill>
                  <a:srgbClr val="161616"/>
                </a:solidFill>
                <a:latin typeface="Poppins"/>
                <a:ea typeface="Poppins"/>
                <a:cs typeface="Poppins"/>
                <a:sym typeface="Poppins"/>
              </a:rPr>
              <a:t>html</a:t>
            </a:r>
            <a:endParaRPr b="1" sz="1200">
              <a:solidFill>
                <a:srgbClr val="161616"/>
              </a:solidFill>
              <a:latin typeface="Poppins"/>
              <a:ea typeface="Poppins"/>
              <a:cs typeface="Poppins"/>
              <a:sym typeface="Poppins"/>
            </a:endParaRPr>
          </a:p>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Simpan ke dalam folder </a:t>
            </a:r>
            <a:r>
              <a:rPr b="1" lang="en" sz="1200">
                <a:solidFill>
                  <a:srgbClr val="161616"/>
                </a:solidFill>
                <a:latin typeface="Poppins"/>
                <a:ea typeface="Poppins"/>
                <a:cs typeface="Poppins"/>
                <a:sym typeface="Poppins"/>
              </a:rPr>
              <a:t>tugas_javascript</a:t>
            </a:r>
            <a:endParaRPr b="1" sz="1200">
              <a:solidFill>
                <a:srgbClr val="161616"/>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72" name="Google Shape;72;p15"/>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Javascript</a:t>
            </a:r>
            <a:endParaRPr sz="4200">
              <a:solidFill>
                <a:srgbClr val="FFFFFF"/>
              </a:solidFill>
              <a:latin typeface="Poppins ExtraBold"/>
              <a:ea typeface="Poppins ExtraBold"/>
              <a:cs typeface="Poppins ExtraBold"/>
              <a:sym typeface="Poppins ExtraBold"/>
            </a:endParaRPr>
          </a:p>
        </p:txBody>
      </p:sp>
      <p:sp>
        <p:nvSpPr>
          <p:cNvPr id="75" name="Google Shape;75;p15"/>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76" name="Google Shape;76;p15"/>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77" name="Google Shape;77;p15"/>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6"/>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Javascript</a:t>
            </a:r>
            <a:endParaRPr sz="3200">
              <a:solidFill>
                <a:schemeClr val="dk1"/>
              </a:solidFill>
              <a:latin typeface="Poppins ExtraBold"/>
              <a:ea typeface="Poppins ExtraBold"/>
              <a:cs typeface="Poppins ExtraBold"/>
              <a:sym typeface="Poppins ExtraBold"/>
            </a:endParaRPr>
          </a:p>
        </p:txBody>
      </p:sp>
      <p:sp>
        <p:nvSpPr>
          <p:cNvPr id="83" name="Google Shape;83;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84" name="Google Shape;84;p1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85" name="Google Shape;85;p16"/>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100">
                <a:solidFill>
                  <a:srgbClr val="161616"/>
                </a:solidFill>
                <a:latin typeface="Poppins"/>
                <a:ea typeface="Poppins"/>
                <a:cs typeface="Poppins"/>
                <a:sym typeface="Poppins"/>
              </a:rPr>
              <a:t>Latar Belakang</a:t>
            </a:r>
            <a:endParaRPr b="1" sz="11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rPr lang="en" sz="1100">
                <a:solidFill>
                  <a:srgbClr val="161616"/>
                </a:solidFill>
                <a:latin typeface="Poppins"/>
                <a:ea typeface="Poppins"/>
                <a:cs typeface="Poppins"/>
                <a:sym typeface="Poppins"/>
              </a:rPr>
              <a:t>Javascript diciptakan selama 10 hari saat bulan Mei 1995 oleh Brendan Erich, yang bekerja di Netscape (sekarang Mozilla) . Sebelum bernama Javascript, ia terlebih dahulu dinamai Mocha dan selanjutnya pada September 1995 namanya diubah kembali menjadi Livescript. Hingga pada Desember 1995 dinamai menjadi Javascript sejak lisensinya di miliki Sun.</a:t>
            </a:r>
            <a:endParaRPr sz="11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rPr b="1" lang="en" sz="1100">
                <a:solidFill>
                  <a:srgbClr val="161616"/>
                </a:solidFill>
                <a:latin typeface="Poppins"/>
                <a:ea typeface="Poppins"/>
                <a:cs typeface="Poppins"/>
                <a:sym typeface="Poppins"/>
              </a:rPr>
              <a:t>Deskripsi</a:t>
            </a:r>
            <a:endParaRPr b="1" sz="11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rPr lang="en" sz="1100">
                <a:solidFill>
                  <a:srgbClr val="161616"/>
                </a:solidFill>
                <a:latin typeface="Poppins"/>
                <a:ea typeface="Poppins"/>
                <a:cs typeface="Poppins"/>
                <a:sym typeface="Poppins"/>
              </a:rPr>
              <a:t>JavaScript adalah bahasa pemrograman yang digunakan dalam pengembangan website agar lebih dinamis dan interaktif. Kalau sebelumnya kamu hanya mengenal HTML dan CSS, nah sekarang kamu jadi tahu bahwa JavaScript dapat meningkatkan fungsionalitas pada halaman web.</a:t>
            </a:r>
            <a:endParaRPr sz="11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b="1" sz="11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b="1" sz="11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b="1" sz="1100">
              <a:solidFill>
                <a:srgbClr val="161616"/>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Pengenalan</a:t>
            </a:r>
            <a:endParaRPr sz="3200">
              <a:solidFill>
                <a:schemeClr val="dk1"/>
              </a:solidFill>
              <a:latin typeface="Poppins ExtraBold"/>
              <a:ea typeface="Poppins ExtraBold"/>
              <a:cs typeface="Poppins ExtraBold"/>
              <a:sym typeface="Poppins ExtraBold"/>
            </a:endParaRPr>
          </a:p>
        </p:txBody>
      </p:sp>
      <p:sp>
        <p:nvSpPr>
          <p:cNvPr id="91" name="Google Shape;91;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92" name="Google Shape;92;p17"/>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93" name="Google Shape;93;p17"/>
          <p:cNvPicPr preferRelativeResize="0"/>
          <p:nvPr/>
        </p:nvPicPr>
        <p:blipFill>
          <a:blip r:embed="rId5">
            <a:alphaModFix/>
          </a:blip>
          <a:stretch>
            <a:fillRect/>
          </a:stretch>
        </p:blipFill>
        <p:spPr>
          <a:xfrm>
            <a:off x="2303013" y="1526325"/>
            <a:ext cx="4537975" cy="2565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8"/>
          <p:cNvSpPr txBox="1"/>
          <p:nvPr/>
        </p:nvSpPr>
        <p:spPr>
          <a:xfrm>
            <a:off x="315550" y="539050"/>
            <a:ext cx="8551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Penulisan dengan embed</a:t>
            </a:r>
            <a:endParaRPr sz="3200">
              <a:solidFill>
                <a:schemeClr val="dk1"/>
              </a:solidFill>
              <a:latin typeface="Poppins ExtraBold"/>
              <a:ea typeface="Poppins ExtraBold"/>
              <a:cs typeface="Poppins ExtraBold"/>
              <a:sym typeface="Poppins ExtraBold"/>
            </a:endParaRPr>
          </a:p>
        </p:txBody>
      </p:sp>
      <p:sp>
        <p:nvSpPr>
          <p:cNvPr id="99" name="Google Shape;99;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00" name="Google Shape;100;p18"/>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01" name="Google Shape;101;p18"/>
          <p:cNvPicPr preferRelativeResize="0"/>
          <p:nvPr/>
        </p:nvPicPr>
        <p:blipFill>
          <a:blip r:embed="rId5">
            <a:alphaModFix/>
          </a:blip>
          <a:stretch>
            <a:fillRect/>
          </a:stretch>
        </p:blipFill>
        <p:spPr>
          <a:xfrm>
            <a:off x="2775188" y="1568400"/>
            <a:ext cx="3593625" cy="282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9"/>
          <p:cNvSpPr txBox="1"/>
          <p:nvPr/>
        </p:nvSpPr>
        <p:spPr>
          <a:xfrm>
            <a:off x="315550" y="539050"/>
            <a:ext cx="8551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Penulisan dengan inline</a:t>
            </a:r>
            <a:endParaRPr sz="3200">
              <a:solidFill>
                <a:schemeClr val="dk1"/>
              </a:solidFill>
              <a:latin typeface="Poppins ExtraBold"/>
              <a:ea typeface="Poppins ExtraBold"/>
              <a:cs typeface="Poppins ExtraBold"/>
              <a:sym typeface="Poppins ExtraBold"/>
            </a:endParaRPr>
          </a:p>
        </p:txBody>
      </p:sp>
      <p:sp>
        <p:nvSpPr>
          <p:cNvPr id="107" name="Google Shape;107;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08" name="Google Shape;108;p19"/>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09" name="Google Shape;109;p19"/>
          <p:cNvPicPr preferRelativeResize="0"/>
          <p:nvPr/>
        </p:nvPicPr>
        <p:blipFill>
          <a:blip r:embed="rId5">
            <a:alphaModFix/>
          </a:blip>
          <a:stretch>
            <a:fillRect/>
          </a:stretch>
        </p:blipFill>
        <p:spPr>
          <a:xfrm>
            <a:off x="2092499" y="2143200"/>
            <a:ext cx="4959013" cy="428557"/>
          </a:xfrm>
          <a:prstGeom prst="rect">
            <a:avLst/>
          </a:prstGeom>
          <a:noFill/>
          <a:ln>
            <a:noFill/>
          </a:ln>
        </p:spPr>
      </p:pic>
      <p:pic>
        <p:nvPicPr>
          <p:cNvPr id="110" name="Google Shape;110;p19"/>
          <p:cNvPicPr preferRelativeResize="0"/>
          <p:nvPr/>
        </p:nvPicPr>
        <p:blipFill>
          <a:blip r:embed="rId6">
            <a:alphaModFix/>
          </a:blip>
          <a:stretch>
            <a:fillRect/>
          </a:stretch>
        </p:blipFill>
        <p:spPr>
          <a:xfrm>
            <a:off x="2022524" y="2946819"/>
            <a:ext cx="5098950" cy="4373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0"/>
          <p:cNvSpPr txBox="1"/>
          <p:nvPr/>
        </p:nvSpPr>
        <p:spPr>
          <a:xfrm>
            <a:off x="315550" y="539050"/>
            <a:ext cx="8551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Penulisan Eksternal</a:t>
            </a:r>
            <a:endParaRPr sz="3200">
              <a:solidFill>
                <a:schemeClr val="dk1"/>
              </a:solidFill>
              <a:latin typeface="Poppins ExtraBold"/>
              <a:ea typeface="Poppins ExtraBold"/>
              <a:cs typeface="Poppins ExtraBold"/>
              <a:sym typeface="Poppins ExtraBold"/>
            </a:endParaRPr>
          </a:p>
        </p:txBody>
      </p:sp>
      <p:sp>
        <p:nvSpPr>
          <p:cNvPr id="116" name="Google Shape;116;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17" name="Google Shape;117;p2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18" name="Google Shape;118;p20"/>
          <p:cNvPicPr preferRelativeResize="0"/>
          <p:nvPr/>
        </p:nvPicPr>
        <p:blipFill>
          <a:blip r:embed="rId5">
            <a:alphaModFix/>
          </a:blip>
          <a:stretch>
            <a:fillRect/>
          </a:stretch>
        </p:blipFill>
        <p:spPr>
          <a:xfrm>
            <a:off x="2541177" y="1747200"/>
            <a:ext cx="4061625" cy="23289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1"/>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24" name="Google Shape;124;p21"/>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TUGAS JAVASCRIPT</a:t>
            </a:r>
            <a:endParaRPr sz="4200">
              <a:solidFill>
                <a:srgbClr val="FFFFFF"/>
              </a:solidFill>
              <a:latin typeface="Poppins ExtraBold"/>
              <a:ea typeface="Poppins ExtraBold"/>
              <a:cs typeface="Poppins ExtraBold"/>
              <a:sym typeface="Poppins ExtraBold"/>
            </a:endParaRPr>
          </a:p>
        </p:txBody>
      </p:sp>
      <p:sp>
        <p:nvSpPr>
          <p:cNvPr id="127" name="Google Shape;127;p21"/>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28" name="Google Shape;128;p21"/>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29" name="Google Shape;129;p21"/>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nvSpPr>
        <p:spPr>
          <a:xfrm>
            <a:off x="315550" y="539050"/>
            <a:ext cx="8551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Tugas</a:t>
            </a:r>
            <a:endParaRPr sz="3200">
              <a:solidFill>
                <a:schemeClr val="dk1"/>
              </a:solidFill>
              <a:latin typeface="Poppins ExtraBold"/>
              <a:ea typeface="Poppins ExtraBold"/>
              <a:cs typeface="Poppins ExtraBold"/>
              <a:sym typeface="Poppins ExtraBold"/>
            </a:endParaRPr>
          </a:p>
        </p:txBody>
      </p:sp>
      <p:sp>
        <p:nvSpPr>
          <p:cNvPr id="135" name="Google Shape;135;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36" name="Google Shape;136;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7" name="Google Shape;137;p22"/>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Menampilkan macam macam function di javascript menggunakan parameter.</a:t>
            </a:r>
            <a:endParaRPr sz="1200">
              <a:solidFill>
                <a:srgbClr val="161616"/>
              </a:solidFill>
              <a:latin typeface="Poppins"/>
              <a:ea typeface="Poppins"/>
              <a:cs typeface="Poppins"/>
              <a:sym typeface="Poppins"/>
            </a:endParaRPr>
          </a:p>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Beri nama file </a:t>
            </a:r>
            <a:r>
              <a:rPr b="1" lang="en" sz="1200">
                <a:solidFill>
                  <a:srgbClr val="161616"/>
                </a:solidFill>
                <a:latin typeface="Poppins"/>
                <a:ea typeface="Poppins"/>
                <a:cs typeface="Poppins"/>
                <a:sym typeface="Poppins"/>
              </a:rPr>
              <a:t>tugas_javascript_function.html</a:t>
            </a:r>
            <a:endParaRPr b="1" sz="1200">
              <a:solidFill>
                <a:srgbClr val="161616"/>
              </a:solidFill>
              <a:latin typeface="Poppins"/>
              <a:ea typeface="Poppins"/>
              <a:cs typeface="Poppins"/>
              <a:sym typeface="Poppins"/>
            </a:endParaRPr>
          </a:p>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Simpan ke dalam folder </a:t>
            </a:r>
            <a:r>
              <a:rPr b="1" lang="en" sz="1200">
                <a:solidFill>
                  <a:srgbClr val="161616"/>
                </a:solidFill>
                <a:latin typeface="Poppins"/>
                <a:ea typeface="Poppins"/>
                <a:cs typeface="Poppins"/>
                <a:sym typeface="Poppins"/>
              </a:rPr>
              <a:t>tugas_javascript</a:t>
            </a:r>
            <a:endParaRPr b="1" sz="1200">
              <a:solidFill>
                <a:srgbClr val="161616"/>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